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379" r:id="rId2"/>
    <p:sldId id="413" r:id="rId3"/>
    <p:sldId id="399" r:id="rId4"/>
    <p:sldId id="416" r:id="rId5"/>
    <p:sldId id="404" r:id="rId6"/>
    <p:sldId id="418" r:id="rId7"/>
    <p:sldId id="428" r:id="rId8"/>
    <p:sldId id="429" r:id="rId9"/>
    <p:sldId id="419" r:id="rId10"/>
    <p:sldId id="421" r:id="rId11"/>
    <p:sldId id="423" r:id="rId12"/>
    <p:sldId id="424" r:id="rId13"/>
    <p:sldId id="425" r:id="rId14"/>
    <p:sldId id="430" r:id="rId15"/>
    <p:sldId id="426" r:id="rId16"/>
    <p:sldId id="427" r:id="rId17"/>
    <p:sldId id="412" r:id="rId18"/>
    <p:sldId id="414" r:id="rId19"/>
    <p:sldId id="415" r:id="rId20"/>
    <p:sldId id="405" r:id="rId21"/>
    <p:sldId id="410" r:id="rId22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55061" autoAdjust="0"/>
  </p:normalViewPr>
  <p:slideViewPr>
    <p:cSldViewPr snapToGrid="0" snapToObjects="1">
      <p:cViewPr varScale="1">
        <p:scale>
          <a:sx n="67" d="100"/>
          <a:sy n="67" d="100"/>
        </p:scale>
        <p:origin x="1260" y="-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07/08/2020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07/08/2020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 </a:t>
            </a:r>
            <a:r>
              <a:rPr lang="en-US" dirty="0" err="1"/>
              <a:t>nowdays</a:t>
            </a:r>
            <a:r>
              <a:rPr lang="en-US" dirty="0"/>
              <a:t>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9540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066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4800" dirty="0"/>
              <a:t>End-to-End</a:t>
            </a:r>
            <a:br>
              <a:rPr lang="en-US" altLang="it-IT" sz="4800" dirty="0"/>
            </a:br>
            <a:r>
              <a:rPr lang="en-US" altLang="it-IT" sz="4800" dirty="0"/>
              <a:t>Key word Spotting</a:t>
            </a:r>
            <a:endParaRPr lang="en-GB" altLang="it-IT" sz="48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276601"/>
            <a:ext cx="2724581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5454" y="3276601"/>
            <a:ext cx="241978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883" y="6162683"/>
            <a:ext cx="2906233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Depth-wise Sep.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EB0FE0A-C625-48AE-BE50-C79BD135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1" t="13789" r="27579" b="56198"/>
          <a:stretch/>
        </p:blipFill>
        <p:spPr>
          <a:xfrm>
            <a:off x="5746282" y="1181692"/>
            <a:ext cx="3397718" cy="411302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3D771A4-1E11-4CD9-9009-D70BA851F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26" t="25592" r="3502" b="60998"/>
          <a:stretch/>
        </p:blipFill>
        <p:spPr>
          <a:xfrm>
            <a:off x="0" y="1028295"/>
            <a:ext cx="5871411" cy="2023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92DE1AE-03FC-4123-89EF-B30A9A2F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11" t="42311" r="821" b="40539"/>
          <a:stretch/>
        </p:blipFill>
        <p:spPr>
          <a:xfrm>
            <a:off x="-1" y="3457939"/>
            <a:ext cx="6290249" cy="26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36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3" r="52000"/>
          <a:stretch/>
        </p:blipFill>
        <p:spPr>
          <a:xfrm>
            <a:off x="0" y="965529"/>
            <a:ext cx="9083335" cy="261871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Large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444761"/>
                  </p:ext>
                </p:extLst>
              </p:nvPr>
            </p:nvGraphicFramePr>
            <p:xfrm>
              <a:off x="137160" y="353376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52444761"/>
                  </p:ext>
                </p:extLst>
              </p:nvPr>
            </p:nvGraphicFramePr>
            <p:xfrm>
              <a:off x="137160" y="353376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5261" t="-103968" r="-295261" b="-20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8558" t="-103968" r="-1923" b="-2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2592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7" r="54557" b="36513"/>
          <a:stretch/>
        </p:blipFill>
        <p:spPr>
          <a:xfrm>
            <a:off x="272256" y="1052952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Medium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08477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5834560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94.3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95.0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94.8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92.7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675,798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38.49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39.72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46.76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5834560"/>
                  </p:ext>
                </p:extLst>
              </p:nvPr>
            </p:nvGraphicFramePr>
            <p:xfrm>
              <a:off x="137160" y="3533767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66667" t="-104800" r="-316667" b="-2192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800" r="-1905" b="-2192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94.3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95.0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94.8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92.7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92.2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/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469,398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262,998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675,798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832,673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399,233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38.49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39.72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0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2000" dirty="0"/>
                            <a:t>46.76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85508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87" r="54557" b="69843"/>
          <a:stretch/>
        </p:blipFill>
        <p:spPr>
          <a:xfrm>
            <a:off x="258602" y="1066607"/>
            <a:ext cx="8599487" cy="26897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Small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05168" y="6383821"/>
            <a:ext cx="5514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8956893"/>
                  </p:ext>
                </p:extLst>
              </p:nvPr>
            </p:nvGraphicFramePr>
            <p:xfrm>
              <a:off x="137159" y="353083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060284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2200" dirty="0"/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90.0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37.97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68956893"/>
                  </p:ext>
                </p:extLst>
              </p:nvPr>
            </p:nvGraphicFramePr>
            <p:xfrm>
              <a:off x="137159" y="3530837"/>
              <a:ext cx="8842372" cy="3017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060284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91954" t="-104762" r="-345402" b="-2063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762" r="-1905" b="-20634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92.9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90.0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127,818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241,877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38.23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37.97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it-IT" sz="1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2620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Ensemble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MFCC +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DSConvLarge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= 96,6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20 commands: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,,,</a:t>
            </a:r>
          </a:p>
        </p:txBody>
      </p:sp>
    </p:spTree>
    <p:extLst>
      <p:ext uri="{BB962C8B-B14F-4D97-AF65-F5344CB8AC3E}">
        <p14:creationId xmlns:p14="http://schemas.microsoft.com/office/powerpoint/2010/main" val="3656697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B1EEB6DC-A6B2-47E9-A4B2-BE3A5930E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658478"/>
              </p:ext>
            </p:extLst>
          </p:nvPr>
        </p:nvGraphicFramePr>
        <p:xfrm>
          <a:off x="687978" y="2324100"/>
          <a:ext cx="6984272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2308">
                  <a:extLst>
                    <a:ext uri="{9D8B030D-6E8A-4147-A177-3AD203B41FA5}">
                      <a16:colId xmlns:a16="http://schemas.microsoft.com/office/drawing/2014/main" val="3606865270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3510487438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3483390352"/>
                    </a:ext>
                  </a:extLst>
                </a:gridCol>
                <a:gridCol w="1746068">
                  <a:extLst>
                    <a:ext uri="{9D8B030D-6E8A-4147-A177-3AD203B41FA5}">
                      <a16:colId xmlns:a16="http://schemas.microsoft.com/office/drawing/2014/main" val="2574263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Accuracy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Prediction speed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404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 err="1"/>
                        <a:t>SincConv+DSConv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97,3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 dirty="0"/>
                        <a:t>66K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497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/>
                        <a:t>ATTNN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96,9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202K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31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noProof="0" dirty="0"/>
                        <a:t>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835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415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0270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was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at classify keywords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we didn’t beat the state-of-the-art models,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hyper-parameters during training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SinvConv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GDSConv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Different features extraction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Build a Feature extractor with convolutional autoencoder</a:t>
            </a:r>
          </a:p>
        </p:txBody>
      </p:sp>
    </p:spTree>
    <p:extLst>
      <p:ext uri="{BB962C8B-B14F-4D97-AF65-F5344CB8AC3E}">
        <p14:creationId xmlns:p14="http://schemas.microsoft.com/office/powerpoint/2010/main" val="427302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2426573"/>
            <a:ext cx="8599487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Thanks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3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3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Ensemble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 against other papers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Architecture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 key challenge in applying CNNs is that sufficient training data are not always available in medical images. To avoid Over/Under-fitting:</a:t>
            </a: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Augmentation: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In case of medical images this often comes down to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mirror flipping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, small-magnitude translations, weak Gaussian blurring,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brightness augmentation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and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shadow augmentation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TransferLearning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from </a:t>
            </a: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AlexNet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: training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CNN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is usually challenging owing to the limited amount of labeled medical data. A promising alternative is to fine-tune the weights of a network that was trained using a large set of labeled natural images.</a:t>
            </a:r>
          </a:p>
          <a:p>
            <a:pPr marL="1085850" lvl="1" indent="-342900" eaLnBrk="1" hangingPunct="1">
              <a:spcBef>
                <a:spcPct val="20000"/>
              </a:spcBef>
              <a:buFont typeface="Courier New" panose="02070309020205020404" pitchFamily="49" charset="0"/>
              <a:buChar char="o"/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Prof. </a:t>
            </a:r>
            <a:r>
              <a:rPr lang="en-US" altLang="it-IT" sz="2000" dirty="0" err="1">
                <a:solidFill>
                  <a:srgbClr val="000000"/>
                </a:solidFill>
                <a:latin typeface="Garamond" panose="02020404030301010803" pitchFamily="18" charset="0"/>
              </a:rPr>
              <a:t>Tajbakhsh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, Illinois Institute of Technology: considered several medical imaging applications and investigated how the performance of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from scratch compared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with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pre-trained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 CNNs.</a:t>
            </a:r>
            <a:b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</a:b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Their experiments demonstrated that pretrained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CNNs performed better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than CNN trained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09744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175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7833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 July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10" y="1098847"/>
            <a:ext cx="8599487" cy="154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Due to the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lack of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memory (RAM) and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computational power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given to us, as we were undergraduate students: 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Instead of converting each MRI in 100 pictures, we have extracted only 8 pictures for each MRI, Trained on 3 folds instead of 20, haven’t performed any data augmentation. 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However, </a:t>
            </a:r>
            <a:r>
              <a:rPr lang="en-US" altLang="it-IT" sz="2000" b="1" dirty="0">
                <a:solidFill>
                  <a:srgbClr val="000000"/>
                </a:solidFill>
                <a:latin typeface="Garamond" panose="02020404030301010803" pitchFamily="18" charset="0"/>
              </a:rPr>
              <a:t>our supervisor will execute more exhaustive tests</a:t>
            </a:r>
            <a:r>
              <a:rPr lang="en-US" altLang="it-IT" sz="20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CN vs AD: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00A64CD-33B7-45DF-B621-7AD4129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54" y="2396319"/>
            <a:ext cx="7152044" cy="1145078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D73C3386-E891-48BB-AEB0-70BDADFC5C3E}"/>
              </a:ext>
            </a:extLst>
          </p:cNvPr>
          <p:cNvSpPr/>
          <p:nvPr/>
        </p:nvSpPr>
        <p:spPr>
          <a:xfrm>
            <a:off x="272255" y="3614865"/>
            <a:ext cx="1483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CN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83764-8E2C-4622-A41A-23C39E378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353" y="3701886"/>
            <a:ext cx="7152044" cy="1163850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B2D9FFBC-3F82-40F4-B00D-831C3B019773}"/>
              </a:ext>
            </a:extLst>
          </p:cNvPr>
          <p:cNvSpPr/>
          <p:nvPr/>
        </p:nvSpPr>
        <p:spPr>
          <a:xfrm>
            <a:off x="236603" y="4865736"/>
            <a:ext cx="182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MCInc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 vs </a:t>
            </a:r>
            <a:r>
              <a:rPr lang="en-US" altLang="it-IT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MCIc</a:t>
            </a:r>
            <a:r>
              <a:rPr lang="en-US" altLang="it-IT" b="1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0BD3C23-67FF-4D9B-BCCA-913A89A3E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353" y="5219083"/>
            <a:ext cx="7161424" cy="116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5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 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Application: Mobile phone, smart home device, consumer and robotics applications.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Real Time.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9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10 commands (yes, no, up, down, left, right, on, off, stop, go)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21 commands (…, zero, one, two, three, four, five, six, seven, eight, nine,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 MFCC + 40delta + 40deltadelta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 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(Small-Medium-Large)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145480" y="3074360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954463" y="3074360"/>
            <a:ext cx="1466850" cy="12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169397"/>
            <a:ext cx="9144000" cy="2506521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7698"/>
              </p:ext>
            </p:extLst>
          </p:nvPr>
        </p:nvGraphicFramePr>
        <p:xfrm>
          <a:off x="1010653" y="4030338"/>
          <a:ext cx="6570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0274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noProof="0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10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(30k - 3k - 3k)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21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(84k - 9k - 11k)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93.0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89.1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#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257,733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Speed (</a:t>
                      </a:r>
                      <a:r>
                        <a:rPr lang="en-US" sz="2200" b="1" noProof="0" dirty="0" err="1"/>
                        <a:t>ms</a:t>
                      </a:r>
                      <a:r>
                        <a:rPr lang="en-US" sz="2200" b="1" noProof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240D882-02CE-49FB-BFF3-F527FC4902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4" t="10556" r="13195" b="10814"/>
          <a:stretch/>
        </p:blipFill>
        <p:spPr>
          <a:xfrm>
            <a:off x="1783944" y="1040040"/>
            <a:ext cx="5576111" cy="5344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98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5" name="Immagine 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3025D1C1-38C5-4D4A-92D8-4891FEDD2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72" r="14028" b="8791"/>
          <a:stretch/>
        </p:blipFill>
        <p:spPr>
          <a:xfrm>
            <a:off x="1644489" y="1133076"/>
            <a:ext cx="5777971" cy="53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Separable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Separable convolution: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uses less parameters, less memory and less computations than regular convolutional layers, and perform better.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There are two types of Separable convolution: Spatial and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Spatial separable 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divides a kernel into two, smaller kernels.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E.g. divide a 3x3 kernel into a 3x1 and 1x3 kernel. So, instead of doing one convolution with 9 multiplications, we do two convolutions with 3 multiplications each (6 in total) to achieve the same effect.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Problem: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not all kernels can be “separated” (mathematically) into two.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Separable convolution: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uses kernels that cannot be “factored” into two smaller kernels. It deals not just with the spatial dimensions, but also with the depth dimension (number of channels).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Splits a kernel into 2 separate kernels that do two convolutions: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convolution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pointwise (1x1) convolution.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75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5122</TotalTime>
  <Words>1664</Words>
  <Application>Microsoft Office PowerPoint</Application>
  <PresentationFormat>Presentazione su schermo (4:3)</PresentationFormat>
  <Paragraphs>325</Paragraphs>
  <Slides>21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30" baseType="lpstr">
      <vt:lpstr>Arial</vt:lpstr>
      <vt:lpstr>Calibri</vt:lpstr>
      <vt:lpstr>Cambria Math</vt:lpstr>
      <vt:lpstr>Courier New</vt:lpstr>
      <vt:lpstr>Garamond</vt:lpstr>
      <vt:lpstr>Tw Cen MT</vt:lpstr>
      <vt:lpstr>Wingdings</vt:lpstr>
      <vt:lpstr>Wingdings 2</vt:lpstr>
      <vt:lpstr>SIGNET-template2</vt:lpstr>
      <vt:lpstr>End-to-End Key word Spotting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STEFANO IVANCICH</cp:lastModifiedBy>
  <cp:revision>677</cp:revision>
  <dcterms:created xsi:type="dcterms:W3CDTF">2011-09-22T18:51:05Z</dcterms:created>
  <dcterms:modified xsi:type="dcterms:W3CDTF">2020-08-07T16:26:22Z</dcterms:modified>
</cp:coreProperties>
</file>

<file path=docProps/thumbnail.jpeg>
</file>